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05" d="100"/>
          <a:sy n="105" d="100"/>
        </p:scale>
        <p:origin x="84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6F984-B511-2248-B9A1-540EBBF859F8}" type="datetimeFigureOut">
              <a:rPr lang="en-US" smtClean="0"/>
              <a:t>6/25/24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9C588-B281-3640-A8BA-0649CB1882F7}" type="slidenum">
              <a:rPr lang="en-US" smtClean="0"/>
              <a:t>‹#›</a:t>
            </a:fld>
            <a:endParaRPr lang="en-US"/>
          </a:p>
        </p:txBody>
      </p:sp>
    </p:spTree>
    <p:extLst>
      <p:ext uri="{BB962C8B-B14F-4D97-AF65-F5344CB8AC3E}">
        <p14:creationId xmlns:p14="http://schemas.microsoft.com/office/powerpoint/2010/main" val="22827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69C588-B281-3640-A8BA-0649CB1882F7}" type="slidenum">
              <a:rPr lang="en-US" smtClean="0"/>
              <a:t>5</a:t>
            </a:fld>
            <a:endParaRPr lang="en-US"/>
          </a:p>
        </p:txBody>
      </p:sp>
    </p:spTree>
    <p:extLst>
      <p:ext uri="{BB962C8B-B14F-4D97-AF65-F5344CB8AC3E}">
        <p14:creationId xmlns:p14="http://schemas.microsoft.com/office/powerpoint/2010/main" val="2401391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6/25/24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7B203-9955-9CA6-21B5-09C970B16011}"/>
              </a:ext>
            </a:extLst>
          </p:cNvPr>
          <p:cNvSpPr>
            <a:spLocks noGrp="1"/>
          </p:cNvSpPr>
          <p:nvPr>
            <p:ph type="ctrTitle"/>
          </p:nvPr>
        </p:nvSpPr>
        <p:spPr>
          <a:xfrm>
            <a:off x="2589213" y="1191126"/>
            <a:ext cx="8915399" cy="3586256"/>
          </a:xfrm>
        </p:spPr>
        <p:txBody>
          <a:bodyPr>
            <a:normAutofit/>
          </a:bodyPr>
          <a:lstStyle/>
          <a:p>
            <a:r>
              <a:rPr lang="en-US" b="1" dirty="0"/>
              <a:t>INSERTING DATA FROM EXCEL FILES INTO POSTGRESQL USING PYTHON</a:t>
            </a:r>
          </a:p>
        </p:txBody>
      </p:sp>
      <p:sp>
        <p:nvSpPr>
          <p:cNvPr id="3" name="Subtitle 2">
            <a:extLst>
              <a:ext uri="{FF2B5EF4-FFF2-40B4-BE49-F238E27FC236}">
                <a16:creationId xmlns:a16="http://schemas.microsoft.com/office/drawing/2014/main" id="{DDE2C69B-D1D0-3A9D-EC2E-F0C1744FA0C5}"/>
              </a:ext>
            </a:extLst>
          </p:cNvPr>
          <p:cNvSpPr>
            <a:spLocks noGrp="1"/>
          </p:cNvSpPr>
          <p:nvPr>
            <p:ph type="subTitle" idx="1"/>
          </p:nvPr>
        </p:nvSpPr>
        <p:spPr/>
        <p:txBody>
          <a:bodyPr/>
          <a:lstStyle/>
          <a:p>
            <a:r>
              <a:rPr lang="en-US" dirty="0"/>
              <a:t>BY KARUNWI SIMISOLA</a:t>
            </a:r>
          </a:p>
        </p:txBody>
      </p:sp>
    </p:spTree>
    <p:extLst>
      <p:ext uri="{BB962C8B-B14F-4D97-AF65-F5344CB8AC3E}">
        <p14:creationId xmlns:p14="http://schemas.microsoft.com/office/powerpoint/2010/main" val="2043562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DD79-4541-4368-0117-BEF08FB77B72}"/>
              </a:ext>
            </a:extLst>
          </p:cNvPr>
          <p:cNvSpPr>
            <a:spLocks noGrp="1"/>
          </p:cNvSpPr>
          <p:nvPr>
            <p:ph type="title"/>
          </p:nvPr>
        </p:nvSpPr>
        <p:spPr/>
        <p:txBody>
          <a:bodyPr>
            <a:normAutofit fontScale="90000"/>
          </a:bodyPr>
          <a:lstStyle/>
          <a:p>
            <a:r>
              <a:rPr lang="en-US" b="1" dirty="0"/>
              <a:t>Send The Data As Tuples To The Postgres Database</a:t>
            </a:r>
            <a:br>
              <a:rPr lang="en-US" b="1" dirty="0"/>
            </a:br>
            <a:endParaRPr lang="en-US" b="1" dirty="0"/>
          </a:p>
        </p:txBody>
      </p:sp>
      <p:sp>
        <p:nvSpPr>
          <p:cNvPr id="3" name="Content Placeholder 2">
            <a:extLst>
              <a:ext uri="{FF2B5EF4-FFF2-40B4-BE49-F238E27FC236}">
                <a16:creationId xmlns:a16="http://schemas.microsoft.com/office/drawing/2014/main" id="{7E44D297-07D3-4E1E-AD5C-391DBC12074E}"/>
              </a:ext>
            </a:extLst>
          </p:cNvPr>
          <p:cNvSpPr>
            <a:spLocks noGrp="1"/>
          </p:cNvSpPr>
          <p:nvPr>
            <p:ph idx="1"/>
          </p:nvPr>
        </p:nvSpPr>
        <p:spPr>
          <a:xfrm>
            <a:off x="2589212" y="2133600"/>
            <a:ext cx="3921316" cy="3777622"/>
          </a:xfrm>
        </p:spPr>
        <p:txBody>
          <a:bodyPr/>
          <a:lstStyle/>
          <a:p>
            <a:r>
              <a:rPr lang="en-US" dirty="0"/>
              <a:t>We’d loop the file in the </a:t>
            </a:r>
            <a:r>
              <a:rPr lang="en-US" dirty="0" err="1"/>
              <a:t>dataframe</a:t>
            </a:r>
            <a:r>
              <a:rPr lang="en-US" dirty="0"/>
              <a:t> and send it as tuples.</a:t>
            </a:r>
          </a:p>
          <a:p>
            <a:r>
              <a:rPr lang="en-US" dirty="0"/>
              <a:t>.</a:t>
            </a:r>
            <a:r>
              <a:rPr lang="en-US" dirty="0" err="1"/>
              <a:t>iterrows</a:t>
            </a:r>
            <a:r>
              <a:rPr lang="en-US" dirty="0"/>
              <a:t> function will help loop through the each row index within the </a:t>
            </a:r>
            <a:r>
              <a:rPr lang="en-US" dirty="0" err="1"/>
              <a:t>dataframe</a:t>
            </a:r>
            <a:r>
              <a:rPr lang="en-US" dirty="0"/>
              <a:t>.</a:t>
            </a:r>
          </a:p>
          <a:p>
            <a:r>
              <a:rPr lang="en-US" dirty="0"/>
              <a:t>.execute to help execute the insertion of the dataset in </a:t>
            </a:r>
            <a:r>
              <a:rPr lang="en-US" dirty="0" err="1"/>
              <a:t>postgres</a:t>
            </a:r>
            <a:r>
              <a:rPr lang="en-US" dirty="0"/>
              <a:t> SQL database.</a:t>
            </a:r>
          </a:p>
          <a:p>
            <a:r>
              <a:rPr lang="en-US" dirty="0"/>
              <a:t>We save the data into the database using .commit function.</a:t>
            </a:r>
          </a:p>
        </p:txBody>
      </p:sp>
      <p:pic>
        <p:nvPicPr>
          <p:cNvPr id="5" name="Picture 4">
            <a:extLst>
              <a:ext uri="{FF2B5EF4-FFF2-40B4-BE49-F238E27FC236}">
                <a16:creationId xmlns:a16="http://schemas.microsoft.com/office/drawing/2014/main" id="{63F3B43A-B20E-EF8A-A44A-53C5C18609FC}"/>
              </a:ext>
            </a:extLst>
          </p:cNvPr>
          <p:cNvPicPr>
            <a:picLocks noChangeAspect="1"/>
          </p:cNvPicPr>
          <p:nvPr/>
        </p:nvPicPr>
        <p:blipFill>
          <a:blip r:embed="rId2"/>
          <a:stretch>
            <a:fillRect/>
          </a:stretch>
        </p:blipFill>
        <p:spPr>
          <a:xfrm>
            <a:off x="6510528" y="2133600"/>
            <a:ext cx="4693920" cy="3777622"/>
          </a:xfrm>
          <a:prstGeom prst="rect">
            <a:avLst/>
          </a:prstGeom>
        </p:spPr>
      </p:pic>
    </p:spTree>
    <p:extLst>
      <p:ext uri="{BB962C8B-B14F-4D97-AF65-F5344CB8AC3E}">
        <p14:creationId xmlns:p14="http://schemas.microsoft.com/office/powerpoint/2010/main" val="25201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3D46-76A5-B903-AA4A-9DD589B07C5D}"/>
              </a:ext>
            </a:extLst>
          </p:cNvPr>
          <p:cNvSpPr>
            <a:spLocks noGrp="1"/>
          </p:cNvSpPr>
          <p:nvPr>
            <p:ph type="title"/>
          </p:nvPr>
        </p:nvSpPr>
        <p:spPr/>
        <p:txBody>
          <a:bodyPr>
            <a:normAutofit fontScale="90000"/>
          </a:bodyPr>
          <a:lstStyle/>
          <a:p>
            <a:r>
              <a:rPr lang="en-US" b="1" dirty="0"/>
              <a:t>CLOSE THE CONNECTION FOR SAFE PRACTICES</a:t>
            </a:r>
            <a:br>
              <a:rPr lang="en-US" dirty="0"/>
            </a:br>
            <a:endParaRPr lang="en-US" dirty="0"/>
          </a:p>
        </p:txBody>
      </p:sp>
      <p:sp>
        <p:nvSpPr>
          <p:cNvPr id="3" name="Content Placeholder 2">
            <a:extLst>
              <a:ext uri="{FF2B5EF4-FFF2-40B4-BE49-F238E27FC236}">
                <a16:creationId xmlns:a16="http://schemas.microsoft.com/office/drawing/2014/main" id="{A7F04668-60D8-C9BA-C2F7-6FA5515FBD6F}"/>
              </a:ext>
            </a:extLst>
          </p:cNvPr>
          <p:cNvSpPr>
            <a:spLocks noGrp="1"/>
          </p:cNvSpPr>
          <p:nvPr>
            <p:ph idx="1"/>
          </p:nvPr>
        </p:nvSpPr>
        <p:spPr/>
        <p:txBody>
          <a:bodyPr/>
          <a:lstStyle/>
          <a:p>
            <a:r>
              <a:rPr lang="en-US" dirty="0"/>
              <a:t>We close the  connection to </a:t>
            </a:r>
            <a:r>
              <a:rPr lang="en-US" dirty="0" err="1"/>
              <a:t>sql</a:t>
            </a:r>
            <a:r>
              <a:rPr lang="en-US" dirty="0"/>
              <a:t> for safe practices and to prevent data leakage.</a:t>
            </a:r>
          </a:p>
        </p:txBody>
      </p:sp>
      <p:pic>
        <p:nvPicPr>
          <p:cNvPr id="5" name="Picture 4">
            <a:extLst>
              <a:ext uri="{FF2B5EF4-FFF2-40B4-BE49-F238E27FC236}">
                <a16:creationId xmlns:a16="http://schemas.microsoft.com/office/drawing/2014/main" id="{BCFC9B03-D69A-8210-AA4B-0BA8BD7777FC}"/>
              </a:ext>
            </a:extLst>
          </p:cNvPr>
          <p:cNvPicPr>
            <a:picLocks noChangeAspect="1"/>
          </p:cNvPicPr>
          <p:nvPr/>
        </p:nvPicPr>
        <p:blipFill>
          <a:blip r:embed="rId2"/>
          <a:stretch>
            <a:fillRect/>
          </a:stretch>
        </p:blipFill>
        <p:spPr>
          <a:xfrm>
            <a:off x="2589212" y="3129127"/>
            <a:ext cx="7772400" cy="2782095"/>
          </a:xfrm>
          <a:prstGeom prst="rect">
            <a:avLst/>
          </a:prstGeom>
        </p:spPr>
      </p:pic>
    </p:spTree>
    <p:extLst>
      <p:ext uri="{BB962C8B-B14F-4D97-AF65-F5344CB8AC3E}">
        <p14:creationId xmlns:p14="http://schemas.microsoft.com/office/powerpoint/2010/main" val="64093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6493-6EA7-CF85-72EB-06470D11A6FB}"/>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5B407B13-19F9-EC15-4C92-0E641344B696}"/>
              </a:ext>
            </a:extLst>
          </p:cNvPr>
          <p:cNvSpPr>
            <a:spLocks noGrp="1"/>
          </p:cNvSpPr>
          <p:nvPr>
            <p:ph idx="1"/>
          </p:nvPr>
        </p:nvSpPr>
        <p:spPr/>
        <p:txBody>
          <a:bodyPr/>
          <a:lstStyle/>
          <a:p>
            <a:r>
              <a:rPr lang="en-US" dirty="0"/>
              <a:t>Conclusively, we used panda and psocopg2 libraries to send in data from an excel worksheet into a </a:t>
            </a:r>
            <a:r>
              <a:rPr lang="en-US" dirty="0" err="1"/>
              <a:t>postgres</a:t>
            </a:r>
            <a:r>
              <a:rPr lang="en-US"/>
              <a:t> SQL database</a:t>
            </a:r>
            <a:r>
              <a:rPr lang="en-US" dirty="0"/>
              <a:t>.</a:t>
            </a:r>
          </a:p>
          <a:p>
            <a:r>
              <a:rPr lang="en-US" dirty="0"/>
              <a:t>We were able to leverage on the data manipulation abilities from pandas while using psycopg2 to interact with our </a:t>
            </a:r>
            <a:r>
              <a:rPr lang="en-US" dirty="0" err="1"/>
              <a:t>postgres</a:t>
            </a:r>
            <a:r>
              <a:rPr lang="en-US" dirty="0"/>
              <a:t> SQL database.</a:t>
            </a:r>
          </a:p>
        </p:txBody>
      </p:sp>
    </p:spTree>
    <p:extLst>
      <p:ext uri="{BB962C8B-B14F-4D97-AF65-F5344CB8AC3E}">
        <p14:creationId xmlns:p14="http://schemas.microsoft.com/office/powerpoint/2010/main" val="298535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4FF3-3E06-60F4-543F-91232ABB2F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DC7A18-A9B9-30F3-AA32-127710F83908}"/>
              </a:ext>
            </a:extLst>
          </p:cNvPr>
          <p:cNvSpPr>
            <a:spLocks noGrp="1"/>
          </p:cNvSpPr>
          <p:nvPr>
            <p:ph idx="1"/>
          </p:nvPr>
        </p:nvSpPr>
        <p:spPr>
          <a:xfrm>
            <a:off x="1402080" y="2474976"/>
            <a:ext cx="9241536" cy="2950464"/>
          </a:xfrm>
        </p:spPr>
        <p:txBody>
          <a:bodyPr>
            <a:normAutofit/>
          </a:bodyPr>
          <a:lstStyle/>
          <a:p>
            <a:pPr marL="0" indent="0" algn="ctr">
              <a:buNone/>
            </a:pPr>
            <a:r>
              <a:rPr lang="en-US" sz="12000" b="1" dirty="0"/>
              <a:t>THE END</a:t>
            </a:r>
          </a:p>
        </p:txBody>
      </p:sp>
    </p:spTree>
    <p:extLst>
      <p:ext uri="{BB962C8B-B14F-4D97-AF65-F5344CB8AC3E}">
        <p14:creationId xmlns:p14="http://schemas.microsoft.com/office/powerpoint/2010/main" val="185190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ACD7-561C-AC8B-ACB1-6E9992D53B44}"/>
              </a:ext>
            </a:extLst>
          </p:cNvPr>
          <p:cNvSpPr>
            <a:spLocks noGrp="1"/>
          </p:cNvSpPr>
          <p:nvPr>
            <p:ph type="title"/>
          </p:nvPr>
        </p:nvSpPr>
        <p:spPr/>
        <p:txBody>
          <a:bodyPr/>
          <a:lstStyle/>
          <a:p>
            <a:r>
              <a:rPr lang="en-US" b="1" dirty="0"/>
              <a:t>CONTENTS</a:t>
            </a:r>
          </a:p>
        </p:txBody>
      </p:sp>
      <p:sp>
        <p:nvSpPr>
          <p:cNvPr id="3" name="Content Placeholder 2">
            <a:extLst>
              <a:ext uri="{FF2B5EF4-FFF2-40B4-BE49-F238E27FC236}">
                <a16:creationId xmlns:a16="http://schemas.microsoft.com/office/drawing/2014/main" id="{85F0EC79-E7FD-C478-D5B2-56111DC323FE}"/>
              </a:ext>
            </a:extLst>
          </p:cNvPr>
          <p:cNvSpPr>
            <a:spLocks noGrp="1"/>
          </p:cNvSpPr>
          <p:nvPr>
            <p:ph idx="1"/>
          </p:nvPr>
        </p:nvSpPr>
        <p:spPr/>
        <p:txBody>
          <a:bodyPr/>
          <a:lstStyle/>
          <a:p>
            <a:r>
              <a:rPr lang="en-US" dirty="0"/>
              <a:t>Obtaining the excel file</a:t>
            </a:r>
          </a:p>
          <a:p>
            <a:r>
              <a:rPr lang="en-US" dirty="0"/>
              <a:t>Clean the excel file</a:t>
            </a:r>
          </a:p>
          <a:p>
            <a:r>
              <a:rPr lang="en-US" dirty="0"/>
              <a:t>Create the SQL database</a:t>
            </a:r>
          </a:p>
          <a:p>
            <a:r>
              <a:rPr lang="en-US" dirty="0"/>
              <a:t>Import the necessary libraries in Python</a:t>
            </a:r>
          </a:p>
          <a:p>
            <a:r>
              <a:rPr lang="en-US" dirty="0"/>
              <a:t>Read the file using Pandas</a:t>
            </a:r>
          </a:p>
          <a:p>
            <a:r>
              <a:rPr lang="en-US" dirty="0"/>
              <a:t>Create an SQL connection using pscopg2</a:t>
            </a:r>
          </a:p>
          <a:p>
            <a:r>
              <a:rPr lang="en-US" dirty="0"/>
              <a:t>Write the insert queries using SQL library in psycopg2</a:t>
            </a:r>
          </a:p>
          <a:p>
            <a:r>
              <a:rPr lang="en-US" dirty="0"/>
              <a:t>Send the data as tuples to the Postgres database</a:t>
            </a:r>
          </a:p>
          <a:p>
            <a:r>
              <a:rPr lang="en-US" dirty="0"/>
              <a:t>Close the connection for safe practices</a:t>
            </a:r>
          </a:p>
        </p:txBody>
      </p:sp>
    </p:spTree>
    <p:extLst>
      <p:ext uri="{BB962C8B-B14F-4D97-AF65-F5344CB8AC3E}">
        <p14:creationId xmlns:p14="http://schemas.microsoft.com/office/powerpoint/2010/main" val="1040027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2B62-4BB5-A7F0-3381-DE63123FA685}"/>
              </a:ext>
            </a:extLst>
          </p:cNvPr>
          <p:cNvSpPr>
            <a:spLocks noGrp="1"/>
          </p:cNvSpPr>
          <p:nvPr>
            <p:ph type="title"/>
          </p:nvPr>
        </p:nvSpPr>
        <p:spPr/>
        <p:txBody>
          <a:bodyPr/>
          <a:lstStyle/>
          <a:p>
            <a:r>
              <a:rPr lang="en-US" b="1" dirty="0"/>
              <a:t>OBTAINING THE EXCEL FILE</a:t>
            </a:r>
          </a:p>
        </p:txBody>
      </p:sp>
      <p:sp>
        <p:nvSpPr>
          <p:cNvPr id="3" name="Content Placeholder 2">
            <a:extLst>
              <a:ext uri="{FF2B5EF4-FFF2-40B4-BE49-F238E27FC236}">
                <a16:creationId xmlns:a16="http://schemas.microsoft.com/office/drawing/2014/main" id="{C6ABF4F3-D280-40C0-454C-6885C4C93E92}"/>
              </a:ext>
            </a:extLst>
          </p:cNvPr>
          <p:cNvSpPr>
            <a:spLocks noGrp="1"/>
          </p:cNvSpPr>
          <p:nvPr>
            <p:ph idx="1"/>
          </p:nvPr>
        </p:nvSpPr>
        <p:spPr>
          <a:xfrm>
            <a:off x="2589212" y="1905000"/>
            <a:ext cx="3506788" cy="3361944"/>
          </a:xfrm>
        </p:spPr>
        <p:txBody>
          <a:bodyPr>
            <a:normAutofit/>
          </a:bodyPr>
          <a:lstStyle/>
          <a:p>
            <a:r>
              <a:rPr lang="en-US" dirty="0"/>
              <a:t>The first step in this project is obtaining the excel file to work it.</a:t>
            </a:r>
          </a:p>
          <a:p>
            <a:r>
              <a:rPr lang="en-US" dirty="0"/>
              <a:t>You can get data from many sources like Kaggle, </a:t>
            </a:r>
            <a:r>
              <a:rPr lang="en-US" dirty="0" err="1"/>
              <a:t>cyclobold’s</a:t>
            </a:r>
            <a:r>
              <a:rPr lang="en-US" dirty="0"/>
              <a:t> website and more</a:t>
            </a:r>
          </a:p>
          <a:p>
            <a:r>
              <a:rPr lang="en-US" dirty="0"/>
              <a:t> I got my dataset from a data science group.</a:t>
            </a:r>
          </a:p>
          <a:p>
            <a:r>
              <a:rPr lang="en-US" dirty="0"/>
              <a:t>The file was in xlsx format.</a:t>
            </a:r>
          </a:p>
        </p:txBody>
      </p:sp>
      <p:pic>
        <p:nvPicPr>
          <p:cNvPr id="5" name="Picture 4">
            <a:extLst>
              <a:ext uri="{FF2B5EF4-FFF2-40B4-BE49-F238E27FC236}">
                <a16:creationId xmlns:a16="http://schemas.microsoft.com/office/drawing/2014/main" id="{C4312274-36A3-74CB-E852-C149BB997F0E}"/>
              </a:ext>
            </a:extLst>
          </p:cNvPr>
          <p:cNvPicPr>
            <a:picLocks noChangeAspect="1"/>
          </p:cNvPicPr>
          <p:nvPr/>
        </p:nvPicPr>
        <p:blipFill>
          <a:blip r:embed="rId2"/>
          <a:stretch>
            <a:fillRect/>
          </a:stretch>
        </p:blipFill>
        <p:spPr>
          <a:xfrm>
            <a:off x="6096000" y="1905000"/>
            <a:ext cx="5266944" cy="4006222"/>
          </a:xfrm>
          <a:prstGeom prst="rect">
            <a:avLst/>
          </a:prstGeom>
        </p:spPr>
      </p:pic>
      <p:sp>
        <p:nvSpPr>
          <p:cNvPr id="6" name="Right Arrow 5">
            <a:extLst>
              <a:ext uri="{FF2B5EF4-FFF2-40B4-BE49-F238E27FC236}">
                <a16:creationId xmlns:a16="http://schemas.microsoft.com/office/drawing/2014/main" id="{822C5540-B0AF-DA44-758E-646A3B8A1C5A}"/>
              </a:ext>
            </a:extLst>
          </p:cNvPr>
          <p:cNvSpPr/>
          <p:nvPr/>
        </p:nvSpPr>
        <p:spPr>
          <a:xfrm>
            <a:off x="3121152" y="5266944"/>
            <a:ext cx="2438400" cy="548640"/>
          </a:xfrm>
          <a:prstGeom prst="rightArrow">
            <a:avLst>
              <a:gd name="adj1" fmla="val 33838"/>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911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1088-C52B-62E4-E56A-0F9DC4F83292}"/>
              </a:ext>
            </a:extLst>
          </p:cNvPr>
          <p:cNvSpPr>
            <a:spLocks noGrp="1"/>
          </p:cNvSpPr>
          <p:nvPr>
            <p:ph type="title"/>
          </p:nvPr>
        </p:nvSpPr>
        <p:spPr/>
        <p:txBody>
          <a:bodyPr>
            <a:normAutofit/>
          </a:bodyPr>
          <a:lstStyle/>
          <a:p>
            <a:r>
              <a:rPr lang="en-US" b="1" dirty="0"/>
              <a:t>CLEAN THE EXCEL FILE</a:t>
            </a:r>
            <a:br>
              <a:rPr lang="en-US" b="1" dirty="0"/>
            </a:br>
            <a:endParaRPr lang="en-US" b="1" dirty="0"/>
          </a:p>
        </p:txBody>
      </p:sp>
      <p:sp>
        <p:nvSpPr>
          <p:cNvPr id="3" name="Content Placeholder 2">
            <a:extLst>
              <a:ext uri="{FF2B5EF4-FFF2-40B4-BE49-F238E27FC236}">
                <a16:creationId xmlns:a16="http://schemas.microsoft.com/office/drawing/2014/main" id="{80D0EA1D-8F97-1150-41DF-2082C0B6EE19}"/>
              </a:ext>
            </a:extLst>
          </p:cNvPr>
          <p:cNvSpPr>
            <a:spLocks noGrp="1"/>
          </p:cNvSpPr>
          <p:nvPr>
            <p:ph idx="1"/>
          </p:nvPr>
        </p:nvSpPr>
        <p:spPr/>
        <p:txBody>
          <a:bodyPr/>
          <a:lstStyle/>
          <a:p>
            <a:r>
              <a:rPr lang="en-US" dirty="0"/>
              <a:t>Upon getting the excel file, I cleaned it to prevent data redundancy and inconsistencies in my dataset.</a:t>
            </a:r>
          </a:p>
          <a:p>
            <a:r>
              <a:rPr lang="en-US" dirty="0"/>
              <a:t>Definitely I can clean this data with SQL, I found it a safer practice to clean it in excel first.</a:t>
            </a:r>
          </a:p>
          <a:p>
            <a:r>
              <a:rPr lang="en-US" dirty="0"/>
              <a:t>I removed unnecessary duplicate data, corrected data types, and the date formats.</a:t>
            </a:r>
          </a:p>
        </p:txBody>
      </p:sp>
    </p:spTree>
    <p:extLst>
      <p:ext uri="{BB962C8B-B14F-4D97-AF65-F5344CB8AC3E}">
        <p14:creationId xmlns:p14="http://schemas.microsoft.com/office/powerpoint/2010/main" val="3003798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2AE5-9E9C-0268-ED62-B82DBCC99220}"/>
              </a:ext>
            </a:extLst>
          </p:cNvPr>
          <p:cNvSpPr>
            <a:spLocks noGrp="1"/>
          </p:cNvSpPr>
          <p:nvPr>
            <p:ph type="title"/>
          </p:nvPr>
        </p:nvSpPr>
        <p:spPr/>
        <p:txBody>
          <a:bodyPr>
            <a:normAutofit/>
          </a:bodyPr>
          <a:lstStyle/>
          <a:p>
            <a:r>
              <a:rPr lang="en-US" b="1" dirty="0"/>
              <a:t>CREATE THE SQL DATA BASE</a:t>
            </a:r>
            <a:br>
              <a:rPr lang="en-US" dirty="0"/>
            </a:br>
            <a:endParaRPr lang="en-US" dirty="0"/>
          </a:p>
        </p:txBody>
      </p:sp>
      <p:sp>
        <p:nvSpPr>
          <p:cNvPr id="3" name="Content Placeholder 2">
            <a:extLst>
              <a:ext uri="{FF2B5EF4-FFF2-40B4-BE49-F238E27FC236}">
                <a16:creationId xmlns:a16="http://schemas.microsoft.com/office/drawing/2014/main" id="{49A9AEF2-CDE3-37EC-722B-3304655079F5}"/>
              </a:ext>
            </a:extLst>
          </p:cNvPr>
          <p:cNvSpPr>
            <a:spLocks noGrp="1"/>
          </p:cNvSpPr>
          <p:nvPr>
            <p:ph idx="1"/>
          </p:nvPr>
        </p:nvSpPr>
        <p:spPr>
          <a:xfrm>
            <a:off x="2592924" y="1133856"/>
            <a:ext cx="3978564" cy="2170176"/>
          </a:xfrm>
        </p:spPr>
        <p:txBody>
          <a:bodyPr>
            <a:normAutofit fontScale="85000" lnSpcReduction="20000"/>
          </a:bodyPr>
          <a:lstStyle/>
          <a:p>
            <a:endParaRPr lang="en-US" dirty="0"/>
          </a:p>
          <a:p>
            <a:r>
              <a:rPr lang="en-US" dirty="0"/>
              <a:t>For this project I used a Postgres database server.</a:t>
            </a:r>
          </a:p>
          <a:p>
            <a:r>
              <a:rPr lang="en-US" dirty="0"/>
              <a:t>I created the database “</a:t>
            </a:r>
            <a:r>
              <a:rPr lang="en-US" b="1" i="1" dirty="0" err="1"/>
              <a:t>pythonapp_database</a:t>
            </a:r>
            <a:r>
              <a:rPr lang="en-US" dirty="0"/>
              <a:t>“ without a query.</a:t>
            </a:r>
          </a:p>
          <a:p>
            <a:r>
              <a:rPr lang="en-US" dirty="0"/>
              <a:t>You can also use the query “</a:t>
            </a:r>
            <a:r>
              <a:rPr lang="en-US" b="1" i="1" dirty="0"/>
              <a:t>CREATE DATASBASE `</a:t>
            </a:r>
            <a:r>
              <a:rPr lang="en-US" b="1" i="1" dirty="0" err="1"/>
              <a:t>database_name</a:t>
            </a:r>
            <a:r>
              <a:rPr lang="en-US" dirty="0"/>
              <a:t>`;” to create your database.</a:t>
            </a:r>
          </a:p>
          <a:p>
            <a:endParaRPr lang="en-US" i="1" dirty="0"/>
          </a:p>
        </p:txBody>
      </p:sp>
      <p:pic>
        <p:nvPicPr>
          <p:cNvPr id="5" name="Picture 4">
            <a:extLst>
              <a:ext uri="{FF2B5EF4-FFF2-40B4-BE49-F238E27FC236}">
                <a16:creationId xmlns:a16="http://schemas.microsoft.com/office/drawing/2014/main" id="{EA57BC5F-DF57-EEEC-929C-66BCDDEC33DA}"/>
              </a:ext>
            </a:extLst>
          </p:cNvPr>
          <p:cNvPicPr>
            <a:picLocks noChangeAspect="1"/>
          </p:cNvPicPr>
          <p:nvPr/>
        </p:nvPicPr>
        <p:blipFill>
          <a:blip r:embed="rId3"/>
          <a:stretch>
            <a:fillRect/>
          </a:stretch>
        </p:blipFill>
        <p:spPr>
          <a:xfrm>
            <a:off x="2592924" y="3429001"/>
            <a:ext cx="3978564" cy="2435352"/>
          </a:xfrm>
          <a:prstGeom prst="rect">
            <a:avLst/>
          </a:prstGeom>
        </p:spPr>
      </p:pic>
      <p:pic>
        <p:nvPicPr>
          <p:cNvPr id="7" name="Picture 6">
            <a:extLst>
              <a:ext uri="{FF2B5EF4-FFF2-40B4-BE49-F238E27FC236}">
                <a16:creationId xmlns:a16="http://schemas.microsoft.com/office/drawing/2014/main" id="{87E26017-F3F4-1386-00D5-69390EB62EDC}"/>
              </a:ext>
            </a:extLst>
          </p:cNvPr>
          <p:cNvPicPr>
            <a:picLocks noChangeAspect="1"/>
          </p:cNvPicPr>
          <p:nvPr/>
        </p:nvPicPr>
        <p:blipFill>
          <a:blip r:embed="rId4"/>
          <a:stretch>
            <a:fillRect/>
          </a:stretch>
        </p:blipFill>
        <p:spPr>
          <a:xfrm>
            <a:off x="6749732" y="1426464"/>
            <a:ext cx="4754880" cy="4437888"/>
          </a:xfrm>
          <a:prstGeom prst="rect">
            <a:avLst/>
          </a:prstGeom>
        </p:spPr>
      </p:pic>
    </p:spTree>
    <p:extLst>
      <p:ext uri="{BB962C8B-B14F-4D97-AF65-F5344CB8AC3E}">
        <p14:creationId xmlns:p14="http://schemas.microsoft.com/office/powerpoint/2010/main" val="166496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3E0-B734-6612-A56A-6B85D92D793B}"/>
              </a:ext>
            </a:extLst>
          </p:cNvPr>
          <p:cNvSpPr>
            <a:spLocks noGrp="1"/>
          </p:cNvSpPr>
          <p:nvPr>
            <p:ph type="title"/>
          </p:nvPr>
        </p:nvSpPr>
        <p:spPr/>
        <p:txBody>
          <a:bodyPr>
            <a:normAutofit fontScale="90000"/>
          </a:bodyPr>
          <a:lstStyle/>
          <a:p>
            <a:r>
              <a:rPr lang="en-US" b="1" dirty="0"/>
              <a:t>IMPORTING NECESSARY LIBRARIES IN PYTHON</a:t>
            </a:r>
            <a:br>
              <a:rPr lang="en-US" dirty="0"/>
            </a:br>
            <a:endParaRPr lang="en-US" dirty="0"/>
          </a:p>
        </p:txBody>
      </p:sp>
      <p:sp>
        <p:nvSpPr>
          <p:cNvPr id="3" name="Content Placeholder 2">
            <a:extLst>
              <a:ext uri="{FF2B5EF4-FFF2-40B4-BE49-F238E27FC236}">
                <a16:creationId xmlns:a16="http://schemas.microsoft.com/office/drawing/2014/main" id="{5CAE9BBC-A215-4602-714F-A6CC34FF014E}"/>
              </a:ext>
            </a:extLst>
          </p:cNvPr>
          <p:cNvSpPr>
            <a:spLocks noGrp="1"/>
          </p:cNvSpPr>
          <p:nvPr>
            <p:ph idx="1"/>
          </p:nvPr>
        </p:nvSpPr>
        <p:spPr>
          <a:xfrm>
            <a:off x="2589212" y="1905000"/>
            <a:ext cx="4335844" cy="4006222"/>
          </a:xfrm>
        </p:spPr>
        <p:txBody>
          <a:bodyPr/>
          <a:lstStyle/>
          <a:p>
            <a:r>
              <a:rPr lang="en-US" dirty="0"/>
              <a:t>Now that my excel file and data base were ready, I needed to import the necessary python modules via my terminal to enable the readability of my excel file in Python and the connection of Python to SQL for the insertion of the dataset.</a:t>
            </a:r>
          </a:p>
          <a:p>
            <a:r>
              <a:rPr lang="en-US" dirty="0"/>
              <a:t>I installed the python modules using the “</a:t>
            </a:r>
            <a:r>
              <a:rPr lang="en-US" b="1" i="1" dirty="0"/>
              <a:t>pip3 install pandas</a:t>
            </a:r>
            <a:r>
              <a:rPr lang="en-US" i="1" dirty="0"/>
              <a:t>” </a:t>
            </a:r>
            <a:r>
              <a:rPr lang="en-US" dirty="0"/>
              <a:t>and the “</a:t>
            </a:r>
            <a:r>
              <a:rPr lang="en-US" b="1" i="1" dirty="0"/>
              <a:t>pip3 install pysopg2</a:t>
            </a:r>
            <a:r>
              <a:rPr lang="en-US" i="1" dirty="0"/>
              <a:t>”.</a:t>
            </a:r>
          </a:p>
          <a:p>
            <a:r>
              <a:rPr lang="en-US" b="1" dirty="0"/>
              <a:t>Code Snippet</a:t>
            </a:r>
          </a:p>
        </p:txBody>
      </p:sp>
      <p:pic>
        <p:nvPicPr>
          <p:cNvPr id="5" name="Picture 4">
            <a:extLst>
              <a:ext uri="{FF2B5EF4-FFF2-40B4-BE49-F238E27FC236}">
                <a16:creationId xmlns:a16="http://schemas.microsoft.com/office/drawing/2014/main" id="{75B88C13-4D89-11C1-E0A9-DCA542974F50}"/>
              </a:ext>
            </a:extLst>
          </p:cNvPr>
          <p:cNvPicPr>
            <a:picLocks noChangeAspect="1"/>
          </p:cNvPicPr>
          <p:nvPr/>
        </p:nvPicPr>
        <p:blipFill>
          <a:blip r:embed="rId2"/>
          <a:stretch>
            <a:fillRect/>
          </a:stretch>
        </p:blipFill>
        <p:spPr>
          <a:xfrm>
            <a:off x="7034784" y="1905000"/>
            <a:ext cx="4469828" cy="523412"/>
          </a:xfrm>
          <a:prstGeom prst="rect">
            <a:avLst/>
          </a:prstGeom>
        </p:spPr>
      </p:pic>
      <p:pic>
        <p:nvPicPr>
          <p:cNvPr id="7" name="Picture 6">
            <a:extLst>
              <a:ext uri="{FF2B5EF4-FFF2-40B4-BE49-F238E27FC236}">
                <a16:creationId xmlns:a16="http://schemas.microsoft.com/office/drawing/2014/main" id="{5FCC051D-0B1F-FE75-95E9-C4BDC266935D}"/>
              </a:ext>
            </a:extLst>
          </p:cNvPr>
          <p:cNvPicPr>
            <a:picLocks noChangeAspect="1"/>
          </p:cNvPicPr>
          <p:nvPr/>
        </p:nvPicPr>
        <p:blipFill>
          <a:blip r:embed="rId3"/>
          <a:stretch>
            <a:fillRect/>
          </a:stretch>
        </p:blipFill>
        <p:spPr>
          <a:xfrm>
            <a:off x="7034784" y="2523744"/>
            <a:ext cx="4469828" cy="523413"/>
          </a:xfrm>
          <a:prstGeom prst="rect">
            <a:avLst/>
          </a:prstGeom>
        </p:spPr>
      </p:pic>
      <p:pic>
        <p:nvPicPr>
          <p:cNvPr id="9" name="Picture 8">
            <a:extLst>
              <a:ext uri="{FF2B5EF4-FFF2-40B4-BE49-F238E27FC236}">
                <a16:creationId xmlns:a16="http://schemas.microsoft.com/office/drawing/2014/main" id="{1B6A3E7C-F53E-4A58-D352-FAC2C8C1D7EC}"/>
              </a:ext>
            </a:extLst>
          </p:cNvPr>
          <p:cNvPicPr>
            <a:picLocks noChangeAspect="1"/>
          </p:cNvPicPr>
          <p:nvPr/>
        </p:nvPicPr>
        <p:blipFill>
          <a:blip r:embed="rId4"/>
          <a:stretch>
            <a:fillRect/>
          </a:stretch>
        </p:blipFill>
        <p:spPr>
          <a:xfrm>
            <a:off x="7034784" y="3142490"/>
            <a:ext cx="4469828" cy="2768734"/>
          </a:xfrm>
          <a:prstGeom prst="rect">
            <a:avLst/>
          </a:prstGeom>
        </p:spPr>
      </p:pic>
      <p:sp>
        <p:nvSpPr>
          <p:cNvPr id="10" name="Right Arrow 9">
            <a:extLst>
              <a:ext uri="{FF2B5EF4-FFF2-40B4-BE49-F238E27FC236}">
                <a16:creationId xmlns:a16="http://schemas.microsoft.com/office/drawing/2014/main" id="{310E099E-4C80-4E2B-9FAB-3926DCF0B37B}"/>
              </a:ext>
            </a:extLst>
          </p:cNvPr>
          <p:cNvSpPr/>
          <p:nvPr/>
        </p:nvSpPr>
        <p:spPr>
          <a:xfrm>
            <a:off x="4620768" y="5145024"/>
            <a:ext cx="2084832" cy="536448"/>
          </a:xfrm>
          <a:prstGeom prst="rightArrow">
            <a:avLst>
              <a:gd name="adj1" fmla="val 15714"/>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39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146D-44A8-355E-95A1-7CB9AD7181CB}"/>
              </a:ext>
            </a:extLst>
          </p:cNvPr>
          <p:cNvSpPr>
            <a:spLocks noGrp="1"/>
          </p:cNvSpPr>
          <p:nvPr>
            <p:ph type="title"/>
          </p:nvPr>
        </p:nvSpPr>
        <p:spPr/>
        <p:txBody>
          <a:bodyPr>
            <a:normAutofit/>
          </a:bodyPr>
          <a:lstStyle/>
          <a:p>
            <a:r>
              <a:rPr lang="en-US" b="1" dirty="0"/>
              <a:t>Reading The File Using Pandas</a:t>
            </a:r>
            <a:br>
              <a:rPr lang="en-US" dirty="0"/>
            </a:br>
            <a:endParaRPr lang="en-US" dirty="0"/>
          </a:p>
        </p:txBody>
      </p:sp>
      <p:sp>
        <p:nvSpPr>
          <p:cNvPr id="3" name="Content Placeholder 2">
            <a:extLst>
              <a:ext uri="{FF2B5EF4-FFF2-40B4-BE49-F238E27FC236}">
                <a16:creationId xmlns:a16="http://schemas.microsoft.com/office/drawing/2014/main" id="{48539E86-3F05-71E5-D752-C4B446ED6969}"/>
              </a:ext>
            </a:extLst>
          </p:cNvPr>
          <p:cNvSpPr>
            <a:spLocks noGrp="1"/>
          </p:cNvSpPr>
          <p:nvPr>
            <p:ph idx="1"/>
          </p:nvPr>
        </p:nvSpPr>
        <p:spPr>
          <a:xfrm>
            <a:off x="2589212" y="1694688"/>
            <a:ext cx="3238564" cy="1734312"/>
          </a:xfrm>
        </p:spPr>
        <p:txBody>
          <a:bodyPr>
            <a:normAutofit fontScale="92500" lnSpcReduction="20000"/>
          </a:bodyPr>
          <a:lstStyle/>
          <a:p>
            <a:r>
              <a:rPr lang="en-US" dirty="0"/>
              <a:t>Pandas was previously installed to help read the excel files.</a:t>
            </a:r>
          </a:p>
          <a:p>
            <a:r>
              <a:rPr lang="en-US" dirty="0"/>
              <a:t>Panda will also help our excel data into a data-frame  for easy data manipulation.</a:t>
            </a:r>
          </a:p>
        </p:txBody>
      </p:sp>
      <p:pic>
        <p:nvPicPr>
          <p:cNvPr id="5" name="Picture 4">
            <a:extLst>
              <a:ext uri="{FF2B5EF4-FFF2-40B4-BE49-F238E27FC236}">
                <a16:creationId xmlns:a16="http://schemas.microsoft.com/office/drawing/2014/main" id="{F4C0EBD3-3884-45CC-45B0-001089CD043C}"/>
              </a:ext>
            </a:extLst>
          </p:cNvPr>
          <p:cNvPicPr>
            <a:picLocks noChangeAspect="1"/>
          </p:cNvPicPr>
          <p:nvPr/>
        </p:nvPicPr>
        <p:blipFill>
          <a:blip r:embed="rId2"/>
          <a:stretch>
            <a:fillRect/>
          </a:stretch>
        </p:blipFill>
        <p:spPr>
          <a:xfrm>
            <a:off x="6096000" y="1694688"/>
            <a:ext cx="5408612" cy="4539202"/>
          </a:xfrm>
          <a:prstGeom prst="rect">
            <a:avLst/>
          </a:prstGeom>
        </p:spPr>
      </p:pic>
      <p:pic>
        <p:nvPicPr>
          <p:cNvPr id="7" name="Picture 6">
            <a:extLst>
              <a:ext uri="{FF2B5EF4-FFF2-40B4-BE49-F238E27FC236}">
                <a16:creationId xmlns:a16="http://schemas.microsoft.com/office/drawing/2014/main" id="{DEA9EFCD-E2DA-20B8-4C82-BF0FA35F057A}"/>
              </a:ext>
            </a:extLst>
          </p:cNvPr>
          <p:cNvPicPr>
            <a:picLocks noChangeAspect="1"/>
          </p:cNvPicPr>
          <p:nvPr/>
        </p:nvPicPr>
        <p:blipFill>
          <a:blip r:embed="rId3"/>
          <a:stretch>
            <a:fillRect/>
          </a:stretch>
        </p:blipFill>
        <p:spPr>
          <a:xfrm>
            <a:off x="2589212" y="3429000"/>
            <a:ext cx="3238564" cy="2804890"/>
          </a:xfrm>
          <a:prstGeom prst="rect">
            <a:avLst/>
          </a:prstGeom>
        </p:spPr>
      </p:pic>
    </p:spTree>
    <p:extLst>
      <p:ext uri="{BB962C8B-B14F-4D97-AF65-F5344CB8AC3E}">
        <p14:creationId xmlns:p14="http://schemas.microsoft.com/office/powerpoint/2010/main" val="19474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490A-1FCB-140C-01BD-F331C5280CC1}"/>
              </a:ext>
            </a:extLst>
          </p:cNvPr>
          <p:cNvSpPr>
            <a:spLocks noGrp="1"/>
          </p:cNvSpPr>
          <p:nvPr>
            <p:ph type="title"/>
          </p:nvPr>
        </p:nvSpPr>
        <p:spPr/>
        <p:txBody>
          <a:bodyPr>
            <a:normAutofit fontScale="90000"/>
          </a:bodyPr>
          <a:lstStyle/>
          <a:p>
            <a:r>
              <a:rPr lang="en-US" b="1" dirty="0"/>
              <a:t>CREATING SQL CONNECTION USING PSCOPG2</a:t>
            </a:r>
            <a:br>
              <a:rPr lang="en-US" b="1" dirty="0"/>
            </a:br>
            <a:endParaRPr lang="en-US" b="1" dirty="0"/>
          </a:p>
        </p:txBody>
      </p:sp>
      <p:sp>
        <p:nvSpPr>
          <p:cNvPr id="3" name="Content Placeholder 2">
            <a:extLst>
              <a:ext uri="{FF2B5EF4-FFF2-40B4-BE49-F238E27FC236}">
                <a16:creationId xmlns:a16="http://schemas.microsoft.com/office/drawing/2014/main" id="{5D0A3DDD-980C-0CC3-D856-DDE34FF31E4C}"/>
              </a:ext>
            </a:extLst>
          </p:cNvPr>
          <p:cNvSpPr>
            <a:spLocks noGrp="1"/>
          </p:cNvSpPr>
          <p:nvPr>
            <p:ph idx="1"/>
          </p:nvPr>
        </p:nvSpPr>
        <p:spPr>
          <a:xfrm>
            <a:off x="2589212" y="1658112"/>
            <a:ext cx="3872548" cy="4575778"/>
          </a:xfrm>
        </p:spPr>
        <p:txBody>
          <a:bodyPr/>
          <a:lstStyle/>
          <a:p>
            <a:r>
              <a:rPr lang="en-US" dirty="0"/>
              <a:t>To create the connection we’d import the psocopg2 module first.</a:t>
            </a:r>
          </a:p>
          <a:p>
            <a:r>
              <a:rPr lang="en-US" dirty="0"/>
              <a:t>After which we’d create a database connection using the database parameters.</a:t>
            </a:r>
          </a:p>
          <a:p>
            <a:r>
              <a:rPr lang="en-US" dirty="0"/>
              <a:t>WE then use .cursor function to send out the SQL commands to be executed and to interact with the database.</a:t>
            </a:r>
          </a:p>
          <a:p>
            <a:pPr marL="0" indent="0">
              <a:buNone/>
            </a:pPr>
            <a:endParaRPr lang="en-US" dirty="0"/>
          </a:p>
        </p:txBody>
      </p:sp>
      <p:pic>
        <p:nvPicPr>
          <p:cNvPr id="5" name="Picture 4">
            <a:extLst>
              <a:ext uri="{FF2B5EF4-FFF2-40B4-BE49-F238E27FC236}">
                <a16:creationId xmlns:a16="http://schemas.microsoft.com/office/drawing/2014/main" id="{FE1875EC-E4CC-BB6E-6FCB-7860A47EC17B}"/>
              </a:ext>
            </a:extLst>
          </p:cNvPr>
          <p:cNvPicPr>
            <a:picLocks noChangeAspect="1"/>
          </p:cNvPicPr>
          <p:nvPr/>
        </p:nvPicPr>
        <p:blipFill>
          <a:blip r:embed="rId2"/>
          <a:stretch>
            <a:fillRect/>
          </a:stretch>
        </p:blipFill>
        <p:spPr>
          <a:xfrm>
            <a:off x="6778752" y="1658112"/>
            <a:ext cx="4725860" cy="4575778"/>
          </a:xfrm>
          <a:prstGeom prst="rect">
            <a:avLst/>
          </a:prstGeom>
        </p:spPr>
      </p:pic>
    </p:spTree>
    <p:extLst>
      <p:ext uri="{BB962C8B-B14F-4D97-AF65-F5344CB8AC3E}">
        <p14:creationId xmlns:p14="http://schemas.microsoft.com/office/powerpoint/2010/main" val="231106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37B0-99B1-756E-151F-F09069E42C7D}"/>
              </a:ext>
            </a:extLst>
          </p:cNvPr>
          <p:cNvSpPr>
            <a:spLocks noGrp="1"/>
          </p:cNvSpPr>
          <p:nvPr>
            <p:ph type="title"/>
          </p:nvPr>
        </p:nvSpPr>
        <p:spPr/>
        <p:txBody>
          <a:bodyPr>
            <a:normAutofit fontScale="90000"/>
          </a:bodyPr>
          <a:lstStyle/>
          <a:p>
            <a:r>
              <a:rPr lang="en-US" b="1" dirty="0"/>
              <a:t>WRITE THE INSERT QUERIES USING SQL LIBRARY IN PSYCOPG2</a:t>
            </a:r>
            <a:br>
              <a:rPr lang="en-US" dirty="0"/>
            </a:br>
            <a:endParaRPr lang="en-US" dirty="0"/>
          </a:p>
        </p:txBody>
      </p:sp>
      <p:sp>
        <p:nvSpPr>
          <p:cNvPr id="3" name="Content Placeholder 2">
            <a:extLst>
              <a:ext uri="{FF2B5EF4-FFF2-40B4-BE49-F238E27FC236}">
                <a16:creationId xmlns:a16="http://schemas.microsoft.com/office/drawing/2014/main" id="{8BD35F2D-8736-6718-B646-E439C5F248CA}"/>
              </a:ext>
            </a:extLst>
          </p:cNvPr>
          <p:cNvSpPr>
            <a:spLocks noGrp="1"/>
          </p:cNvSpPr>
          <p:nvPr>
            <p:ph idx="1"/>
          </p:nvPr>
        </p:nvSpPr>
        <p:spPr>
          <a:xfrm>
            <a:off x="2589212" y="2133600"/>
            <a:ext cx="3506788" cy="3777622"/>
          </a:xfrm>
        </p:spPr>
        <p:txBody>
          <a:bodyPr/>
          <a:lstStyle/>
          <a:p>
            <a:r>
              <a:rPr lang="en-US" dirty="0"/>
              <a:t>Then we’d insert the query with the </a:t>
            </a:r>
            <a:r>
              <a:rPr lang="en-US" dirty="0" err="1"/>
              <a:t>sql.SQL</a:t>
            </a:r>
            <a:r>
              <a:rPr lang="en-US" dirty="0"/>
              <a:t> module we imported </a:t>
            </a:r>
            <a:r>
              <a:rPr lang="en-US" dirty="0" err="1"/>
              <a:t>frompsycopg</a:t>
            </a:r>
            <a:r>
              <a:rPr lang="en-US" dirty="0"/>
              <a:t>. This is to help the query out with the place holders.</a:t>
            </a:r>
          </a:p>
          <a:p>
            <a:r>
              <a:rPr lang="en-US" dirty="0"/>
              <a:t>I also using </a:t>
            </a:r>
            <a:r>
              <a:rPr lang="en-US" dirty="0" err="1"/>
              <a:t>sql.identifier</a:t>
            </a:r>
            <a:r>
              <a:rPr lang="en-US" dirty="0"/>
              <a:t> to identify the placeholders and to insert the query safely.</a:t>
            </a:r>
          </a:p>
          <a:p>
            <a:endParaRPr lang="en-US" dirty="0"/>
          </a:p>
        </p:txBody>
      </p:sp>
      <p:pic>
        <p:nvPicPr>
          <p:cNvPr id="5" name="Picture 4">
            <a:extLst>
              <a:ext uri="{FF2B5EF4-FFF2-40B4-BE49-F238E27FC236}">
                <a16:creationId xmlns:a16="http://schemas.microsoft.com/office/drawing/2014/main" id="{D41710DD-EC73-5AD0-4934-CE4A97A4DB69}"/>
              </a:ext>
            </a:extLst>
          </p:cNvPr>
          <p:cNvPicPr>
            <a:picLocks noChangeAspect="1"/>
          </p:cNvPicPr>
          <p:nvPr/>
        </p:nvPicPr>
        <p:blipFill>
          <a:blip r:embed="rId2"/>
          <a:stretch>
            <a:fillRect/>
          </a:stretch>
        </p:blipFill>
        <p:spPr>
          <a:xfrm>
            <a:off x="6096000" y="2133600"/>
            <a:ext cx="5408612" cy="3777622"/>
          </a:xfrm>
          <a:prstGeom prst="rect">
            <a:avLst/>
          </a:prstGeom>
        </p:spPr>
      </p:pic>
    </p:spTree>
    <p:extLst>
      <p:ext uri="{BB962C8B-B14F-4D97-AF65-F5344CB8AC3E}">
        <p14:creationId xmlns:p14="http://schemas.microsoft.com/office/powerpoint/2010/main" val="172934053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648</TotalTime>
  <Words>572</Words>
  <Application>Microsoft Macintosh PowerPoint</Application>
  <PresentationFormat>Widescreen</PresentationFormat>
  <Paragraphs>52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Wisp</vt:lpstr>
      <vt:lpstr>INSERTING DATA FROM EXCEL FILES INTO POSTGRESQL USING PYTHON</vt:lpstr>
      <vt:lpstr>CONTENTS</vt:lpstr>
      <vt:lpstr>OBTAINING THE EXCEL FILE</vt:lpstr>
      <vt:lpstr>CLEAN THE EXCEL FILE </vt:lpstr>
      <vt:lpstr>CREATE THE SQL DATA BASE </vt:lpstr>
      <vt:lpstr>IMPORTING NECESSARY LIBRARIES IN PYTHON </vt:lpstr>
      <vt:lpstr>Reading The File Using Pandas </vt:lpstr>
      <vt:lpstr>CREATING SQL CONNECTION USING PSCOPG2 </vt:lpstr>
      <vt:lpstr>WRITE THE INSERT QUERIES USING SQL LIBRARY IN PSYCOPG2 </vt:lpstr>
      <vt:lpstr>Send The Data As Tuples To The Postgres Database </vt:lpstr>
      <vt:lpstr>CLOSE THE CONNECTION FOR SAFE PRACTICES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Simisola Karunwi</dc:creator>
  <cp:lastModifiedBy>Simisola Karunwi</cp:lastModifiedBy>
  <cp:revision>4</cp:revision>
  <dcterms:created xsi:type="dcterms:W3CDTF">2024-06-25T11:44:35Z</dcterms:created>
  <dcterms:modified xsi:type="dcterms:W3CDTF">2024-06-25T22:33:11Z</dcterms:modified>
</cp:coreProperties>
</file>